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 Bold" panose="020B0604020202020204" charset="0"/>
      <p:regular r:id="rId16"/>
    </p:embeddedFont>
    <p:embeddedFont>
      <p:font typeface="Glacial Indifference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Null" panose="020B0604020202020204" charset="0"/>
      <p:regular r:id="rId20"/>
    </p:embeddedFont>
    <p:embeddedFont>
      <p:font typeface="Sifon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44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sv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sv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sv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sv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10" Type="http://schemas.openxmlformats.org/officeDocument/2006/relationships/image" Target="../media/image37.jpe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10" Type="http://schemas.openxmlformats.org/officeDocument/2006/relationships/image" Target="../media/image38.jpe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4626" y="1028700"/>
            <a:ext cx="19017252" cy="12131422"/>
          </a:xfrm>
          <a:custGeom>
            <a:avLst/>
            <a:gdLst/>
            <a:ahLst/>
            <a:cxnLst/>
            <a:rect l="l" t="t" r="r" b="b"/>
            <a:pathLst>
              <a:path w="19017252" h="12131422">
                <a:moveTo>
                  <a:pt x="0" y="0"/>
                </a:moveTo>
                <a:lnTo>
                  <a:pt x="19017252" y="0"/>
                </a:lnTo>
                <a:lnTo>
                  <a:pt x="19017252" y="12131422"/>
                </a:lnTo>
                <a:lnTo>
                  <a:pt x="0" y="12131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470235" y="5803102"/>
            <a:ext cx="6823156" cy="6823156"/>
          </a:xfrm>
          <a:custGeom>
            <a:avLst/>
            <a:gdLst/>
            <a:ahLst/>
            <a:cxnLst/>
            <a:rect l="l" t="t" r="r" b="b"/>
            <a:pathLst>
              <a:path w="6823156" h="6823156">
                <a:moveTo>
                  <a:pt x="0" y="0"/>
                </a:moveTo>
                <a:lnTo>
                  <a:pt x="6823156" y="0"/>
                </a:lnTo>
                <a:lnTo>
                  <a:pt x="6823156" y="6823156"/>
                </a:lnTo>
                <a:lnTo>
                  <a:pt x="0" y="6823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64626" y="6541737"/>
            <a:ext cx="5311184" cy="5308971"/>
          </a:xfrm>
          <a:custGeom>
            <a:avLst/>
            <a:gdLst/>
            <a:ahLst/>
            <a:cxnLst/>
            <a:rect l="l" t="t" r="r" b="b"/>
            <a:pathLst>
              <a:path w="5311184" h="5308971">
                <a:moveTo>
                  <a:pt x="0" y="0"/>
                </a:moveTo>
                <a:lnTo>
                  <a:pt x="5311184" y="0"/>
                </a:lnTo>
                <a:lnTo>
                  <a:pt x="5311184" y="5308972"/>
                </a:lnTo>
                <a:lnTo>
                  <a:pt x="0" y="5308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642360" y="6829946"/>
            <a:ext cx="6010266" cy="6007762"/>
          </a:xfrm>
          <a:custGeom>
            <a:avLst/>
            <a:gdLst/>
            <a:ahLst/>
            <a:cxnLst/>
            <a:rect l="l" t="t" r="r" b="b"/>
            <a:pathLst>
              <a:path w="6010266" h="6007762">
                <a:moveTo>
                  <a:pt x="0" y="0"/>
                </a:moveTo>
                <a:lnTo>
                  <a:pt x="6010266" y="0"/>
                </a:lnTo>
                <a:lnTo>
                  <a:pt x="6010266" y="6007762"/>
                </a:lnTo>
                <a:lnTo>
                  <a:pt x="0" y="6007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5400000">
            <a:off x="-1846490" y="-927515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943678">
            <a:off x="15551112" y="-1330693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2886886" y="688916"/>
            <a:ext cx="11941084" cy="4454584"/>
          </a:xfrm>
          <a:custGeom>
            <a:avLst/>
            <a:gdLst/>
            <a:ahLst/>
            <a:cxnLst/>
            <a:rect l="l" t="t" r="r" b="b"/>
            <a:pathLst>
              <a:path w="11941084" h="4454584">
                <a:moveTo>
                  <a:pt x="0" y="0"/>
                </a:moveTo>
                <a:lnTo>
                  <a:pt x="11941084" y="0"/>
                </a:lnTo>
                <a:lnTo>
                  <a:pt x="11941084" y="4454584"/>
                </a:lnTo>
                <a:lnTo>
                  <a:pt x="0" y="44545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027799" y="-1983231"/>
            <a:ext cx="4806542" cy="8792256"/>
          </a:xfrm>
          <a:custGeom>
            <a:avLst/>
            <a:gdLst/>
            <a:ahLst/>
            <a:cxnLst/>
            <a:rect l="l" t="t" r="r" b="b"/>
            <a:pathLst>
              <a:path w="4806542" h="8792256">
                <a:moveTo>
                  <a:pt x="4806542" y="8792256"/>
                </a:moveTo>
                <a:lnTo>
                  <a:pt x="0" y="8792256"/>
                </a:lnTo>
                <a:lnTo>
                  <a:pt x="0" y="0"/>
                </a:lnTo>
                <a:lnTo>
                  <a:pt x="4806542" y="0"/>
                </a:lnTo>
                <a:lnTo>
                  <a:pt x="4806542" y="87922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9680" b="-114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4027799" y="5797254"/>
            <a:ext cx="4311180" cy="4489746"/>
          </a:xfrm>
          <a:custGeom>
            <a:avLst/>
            <a:gdLst/>
            <a:ahLst/>
            <a:cxnLst/>
            <a:rect l="l" t="t" r="r" b="b"/>
            <a:pathLst>
              <a:path w="4311180" h="4489746">
                <a:moveTo>
                  <a:pt x="4311180" y="0"/>
                </a:moveTo>
                <a:lnTo>
                  <a:pt x="0" y="0"/>
                </a:lnTo>
                <a:lnTo>
                  <a:pt x="0" y="4489746"/>
                </a:lnTo>
                <a:lnTo>
                  <a:pt x="4311180" y="4489746"/>
                </a:lnTo>
                <a:lnTo>
                  <a:pt x="43111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61" b="-318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4029355" flipH="1" flipV="1">
            <a:off x="-1726209" y="5922967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4366818" y="5099933"/>
                </a:moveTo>
                <a:lnTo>
                  <a:pt x="0" y="5099933"/>
                </a:lnTo>
                <a:lnTo>
                  <a:pt x="0" y="0"/>
                </a:lnTo>
                <a:lnTo>
                  <a:pt x="4366818" y="0"/>
                </a:lnTo>
                <a:lnTo>
                  <a:pt x="4366818" y="5099933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616433" y="5212559"/>
            <a:ext cx="9994060" cy="5659136"/>
          </a:xfrm>
          <a:custGeom>
            <a:avLst/>
            <a:gdLst/>
            <a:ahLst/>
            <a:cxnLst/>
            <a:rect l="l" t="t" r="r" b="b"/>
            <a:pathLst>
              <a:path w="9994060" h="5659136">
                <a:moveTo>
                  <a:pt x="0" y="0"/>
                </a:moveTo>
                <a:lnTo>
                  <a:pt x="9994059" y="0"/>
                </a:lnTo>
                <a:lnTo>
                  <a:pt x="9994059" y="5659136"/>
                </a:lnTo>
                <a:lnTo>
                  <a:pt x="0" y="5659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086321"/>
            <a:ext cx="11470211" cy="1202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45"/>
              </a:lnSpc>
            </a:pPr>
            <a:r>
              <a:rPr lang="en-US" sz="8405" spc="1126">
                <a:solidFill>
                  <a:srgbClr val="FFFFFF"/>
                </a:solidFill>
                <a:latin typeface="Null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97785"/>
            <a:ext cx="16041426" cy="316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</a:pPr>
            <a:r>
              <a:rPr lang="en-US" sz="3600" spc="543">
                <a:solidFill>
                  <a:srgbClr val="FFFFFF"/>
                </a:solidFill>
                <a:latin typeface="Glacial Indifference Bold"/>
              </a:rPr>
              <a:t>ADDING ONE OPERATOR TO THE DRIVE-THRU MODEL IMPROVES EFFICIENCY WITH REDUCED WAIT TIMES, FASTER ORDER PICKUP, INCREASED CAPACITY, AND SHORTER CUSTOMER PROCESSING TIMES, DEMONSTRATING THE VALUE OF STAFF OPTIMIZATION</a:t>
            </a:r>
            <a:r>
              <a:rPr lang="en-US" sz="3600" spc="543">
                <a:solidFill>
                  <a:srgbClr val="FFFFFF"/>
                </a:solidFill>
                <a:latin typeface="Glacial Indifference"/>
              </a:rPr>
              <a:t>.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027799" y="-1983231"/>
            <a:ext cx="4806542" cy="8792256"/>
          </a:xfrm>
          <a:custGeom>
            <a:avLst/>
            <a:gdLst/>
            <a:ahLst/>
            <a:cxnLst/>
            <a:rect l="l" t="t" r="r" b="b"/>
            <a:pathLst>
              <a:path w="4806542" h="8792256">
                <a:moveTo>
                  <a:pt x="4806542" y="8792256"/>
                </a:moveTo>
                <a:lnTo>
                  <a:pt x="0" y="8792256"/>
                </a:lnTo>
                <a:lnTo>
                  <a:pt x="0" y="0"/>
                </a:lnTo>
                <a:lnTo>
                  <a:pt x="4806542" y="0"/>
                </a:lnTo>
                <a:lnTo>
                  <a:pt x="4806542" y="87922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9680" b="-114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4027799" y="5797254"/>
            <a:ext cx="4311180" cy="4489746"/>
          </a:xfrm>
          <a:custGeom>
            <a:avLst/>
            <a:gdLst/>
            <a:ahLst/>
            <a:cxnLst/>
            <a:rect l="l" t="t" r="r" b="b"/>
            <a:pathLst>
              <a:path w="4311180" h="4489746">
                <a:moveTo>
                  <a:pt x="4311180" y="0"/>
                </a:moveTo>
                <a:lnTo>
                  <a:pt x="0" y="0"/>
                </a:lnTo>
                <a:lnTo>
                  <a:pt x="0" y="4489746"/>
                </a:lnTo>
                <a:lnTo>
                  <a:pt x="4311180" y="4489746"/>
                </a:lnTo>
                <a:lnTo>
                  <a:pt x="43111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961" b="-318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631761" y="2057400"/>
            <a:ext cx="5801868" cy="8229600"/>
          </a:xfrm>
          <a:custGeom>
            <a:avLst/>
            <a:gdLst/>
            <a:ahLst/>
            <a:cxnLst/>
            <a:rect l="l" t="t" r="r" b="b"/>
            <a:pathLst>
              <a:path w="5801868" h="8229600">
                <a:moveTo>
                  <a:pt x="0" y="0"/>
                </a:moveTo>
                <a:lnTo>
                  <a:pt x="5801868" y="0"/>
                </a:lnTo>
                <a:lnTo>
                  <a:pt x="58018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4029355" flipH="1" flipV="1">
            <a:off x="-2198049" y="4687218"/>
            <a:ext cx="5311952" cy="6203740"/>
          </a:xfrm>
          <a:custGeom>
            <a:avLst/>
            <a:gdLst/>
            <a:ahLst/>
            <a:cxnLst/>
            <a:rect l="l" t="t" r="r" b="b"/>
            <a:pathLst>
              <a:path w="5311952" h="6203740">
                <a:moveTo>
                  <a:pt x="5311952" y="6203739"/>
                </a:moveTo>
                <a:lnTo>
                  <a:pt x="0" y="6203739"/>
                </a:lnTo>
                <a:lnTo>
                  <a:pt x="0" y="0"/>
                </a:lnTo>
                <a:lnTo>
                  <a:pt x="5311952" y="0"/>
                </a:lnTo>
                <a:lnTo>
                  <a:pt x="5311952" y="620373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153120" y="1395781"/>
            <a:ext cx="2295467" cy="743378"/>
            <a:chOff x="0" y="0"/>
            <a:chExt cx="1254917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917" cy="406400"/>
            </a:xfrm>
            <a:custGeom>
              <a:avLst/>
              <a:gdLst/>
              <a:ahLst/>
              <a:cxnLst/>
              <a:rect l="l" t="t" r="r" b="b"/>
              <a:pathLst>
                <a:path w="1254917" h="406400">
                  <a:moveTo>
                    <a:pt x="1051717" y="0"/>
                  </a:moveTo>
                  <a:cubicBezTo>
                    <a:pt x="1163941" y="0"/>
                    <a:pt x="1254917" y="90976"/>
                    <a:pt x="1254917" y="203200"/>
                  </a:cubicBezTo>
                  <a:cubicBezTo>
                    <a:pt x="1254917" y="315424"/>
                    <a:pt x="1163941" y="406400"/>
                    <a:pt x="10517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61795" tIns="61795" rIns="61795" bIns="617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3120" y="2336130"/>
            <a:ext cx="2295467" cy="743378"/>
            <a:chOff x="0" y="0"/>
            <a:chExt cx="1254917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917" cy="406400"/>
            </a:xfrm>
            <a:custGeom>
              <a:avLst/>
              <a:gdLst/>
              <a:ahLst/>
              <a:cxnLst/>
              <a:rect l="l" t="t" r="r" b="b"/>
              <a:pathLst>
                <a:path w="1254917" h="406400">
                  <a:moveTo>
                    <a:pt x="1051717" y="0"/>
                  </a:moveTo>
                  <a:cubicBezTo>
                    <a:pt x="1163941" y="0"/>
                    <a:pt x="1254917" y="90976"/>
                    <a:pt x="1254917" y="203200"/>
                  </a:cubicBezTo>
                  <a:cubicBezTo>
                    <a:pt x="1254917" y="315424"/>
                    <a:pt x="1163941" y="406400"/>
                    <a:pt x="10517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61795" tIns="61795" rIns="61795" bIns="617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120" y="3431933"/>
            <a:ext cx="2295467" cy="743378"/>
            <a:chOff x="0" y="0"/>
            <a:chExt cx="1254917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917" cy="406400"/>
            </a:xfrm>
            <a:custGeom>
              <a:avLst/>
              <a:gdLst/>
              <a:ahLst/>
              <a:cxnLst/>
              <a:rect l="l" t="t" r="r" b="b"/>
              <a:pathLst>
                <a:path w="1254917" h="406400">
                  <a:moveTo>
                    <a:pt x="1051717" y="0"/>
                  </a:moveTo>
                  <a:cubicBezTo>
                    <a:pt x="1163941" y="0"/>
                    <a:pt x="1254917" y="90976"/>
                    <a:pt x="1254917" y="203200"/>
                  </a:cubicBezTo>
                  <a:cubicBezTo>
                    <a:pt x="1254917" y="315424"/>
                    <a:pt x="1163941" y="406400"/>
                    <a:pt x="10517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61795" tIns="61795" rIns="61795" bIns="617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3120" y="4375813"/>
            <a:ext cx="2295467" cy="743378"/>
            <a:chOff x="0" y="0"/>
            <a:chExt cx="125491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917" cy="406400"/>
            </a:xfrm>
            <a:custGeom>
              <a:avLst/>
              <a:gdLst/>
              <a:ahLst/>
              <a:cxnLst/>
              <a:rect l="l" t="t" r="r" b="b"/>
              <a:pathLst>
                <a:path w="1254917" h="406400">
                  <a:moveTo>
                    <a:pt x="1051717" y="0"/>
                  </a:moveTo>
                  <a:cubicBezTo>
                    <a:pt x="1163941" y="0"/>
                    <a:pt x="1254917" y="90976"/>
                    <a:pt x="1254917" y="203200"/>
                  </a:cubicBezTo>
                  <a:cubicBezTo>
                    <a:pt x="1254917" y="315424"/>
                    <a:pt x="1163941" y="406400"/>
                    <a:pt x="10517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61795" tIns="61795" rIns="61795" bIns="617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3120" y="5316163"/>
            <a:ext cx="2295467" cy="743378"/>
            <a:chOff x="0" y="0"/>
            <a:chExt cx="1254917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4917" cy="406400"/>
            </a:xfrm>
            <a:custGeom>
              <a:avLst/>
              <a:gdLst/>
              <a:ahLst/>
              <a:cxnLst/>
              <a:rect l="l" t="t" r="r" b="b"/>
              <a:pathLst>
                <a:path w="1254917" h="406400">
                  <a:moveTo>
                    <a:pt x="1051717" y="0"/>
                  </a:moveTo>
                  <a:cubicBezTo>
                    <a:pt x="1163941" y="0"/>
                    <a:pt x="1254917" y="90976"/>
                    <a:pt x="1254917" y="203200"/>
                  </a:cubicBezTo>
                  <a:cubicBezTo>
                    <a:pt x="1254917" y="315424"/>
                    <a:pt x="1163941" y="406400"/>
                    <a:pt x="10517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61795" tIns="61795" rIns="61795" bIns="617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53120" y="6256512"/>
            <a:ext cx="2295467" cy="743378"/>
            <a:chOff x="0" y="0"/>
            <a:chExt cx="1254917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4917" cy="406400"/>
            </a:xfrm>
            <a:custGeom>
              <a:avLst/>
              <a:gdLst/>
              <a:ahLst/>
              <a:cxnLst/>
              <a:rect l="l" t="t" r="r" b="b"/>
              <a:pathLst>
                <a:path w="1254917" h="406400">
                  <a:moveTo>
                    <a:pt x="1051717" y="0"/>
                  </a:moveTo>
                  <a:cubicBezTo>
                    <a:pt x="1163941" y="0"/>
                    <a:pt x="1254917" y="90976"/>
                    <a:pt x="1254917" y="203200"/>
                  </a:cubicBezTo>
                  <a:cubicBezTo>
                    <a:pt x="1254917" y="315424"/>
                    <a:pt x="1163941" y="406400"/>
                    <a:pt x="10517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61795" tIns="61795" rIns="61795" bIns="617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53120" y="455372"/>
            <a:ext cx="14379576" cy="743378"/>
            <a:chOff x="0" y="0"/>
            <a:chExt cx="19172767" cy="99117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3060623" cy="991171"/>
              <a:chOff x="0" y="0"/>
              <a:chExt cx="1254917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5491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54917" h="406400">
                    <a:moveTo>
                      <a:pt x="1051717" y="0"/>
                    </a:moveTo>
                    <a:cubicBezTo>
                      <a:pt x="1163941" y="0"/>
                      <a:pt x="1254917" y="90976"/>
                      <a:pt x="1254917" y="203200"/>
                    </a:cubicBezTo>
                    <a:cubicBezTo>
                      <a:pt x="1254917" y="315424"/>
                      <a:pt x="1163941" y="406400"/>
                      <a:pt x="105171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lIns="61795" tIns="61795" rIns="61795" bIns="61795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97005" y="226218"/>
              <a:ext cx="2466613" cy="57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3"/>
                </a:lnSpc>
                <a:spcBef>
                  <a:spcPct val="0"/>
                </a:spcBef>
              </a:pPr>
              <a:r>
                <a:rPr lang="en-US" sz="3123">
                  <a:solidFill>
                    <a:srgbClr val="BC91DC"/>
                  </a:solidFill>
                  <a:latin typeface="Sifonn"/>
                </a:rPr>
                <a:t>1.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389932" y="185578"/>
              <a:ext cx="15782835" cy="57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3"/>
                </a:lnSpc>
                <a:spcBef>
                  <a:spcPct val="0"/>
                </a:spcBef>
              </a:pPr>
              <a:r>
                <a:rPr lang="en-US" sz="3123">
                  <a:solidFill>
                    <a:srgbClr val="FFFFFF"/>
                  </a:solidFill>
                  <a:latin typeface="Glacial Indifference Bold"/>
                </a:rPr>
                <a:t>BUSINESS PROBLEM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75873" y="1577350"/>
            <a:ext cx="1849960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BC91DC"/>
                </a:solidFill>
                <a:latin typeface="Sifonn"/>
              </a:rPr>
              <a:t>2.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5873" y="2517700"/>
            <a:ext cx="1849960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BC91DC"/>
                </a:solidFill>
                <a:latin typeface="Sifonn"/>
              </a:rPr>
              <a:t>3.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75873" y="3613503"/>
            <a:ext cx="1849960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BC91DC"/>
                </a:solidFill>
                <a:latin typeface="Sifonn"/>
              </a:rPr>
              <a:t>4.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5873" y="4557383"/>
            <a:ext cx="1849960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BC91DC"/>
                </a:solidFill>
                <a:latin typeface="Sifonn"/>
              </a:rPr>
              <a:t>5.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5873" y="5497732"/>
            <a:ext cx="1849960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BC91DC"/>
                </a:solidFill>
                <a:latin typeface="Sifonn"/>
              </a:rPr>
              <a:t>6.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5873" y="6438082"/>
            <a:ext cx="1849960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BC91DC"/>
                </a:solidFill>
                <a:latin typeface="Sifonn"/>
              </a:rPr>
              <a:t>7.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695569" y="1579558"/>
            <a:ext cx="11837126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FFFFFF"/>
                </a:solidFill>
                <a:latin typeface="Glacial Indifference Bold"/>
              </a:rPr>
              <a:t>OUR TASK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695569" y="2527887"/>
            <a:ext cx="11837126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FFFFFF"/>
                </a:solidFill>
                <a:latin typeface="Glacial Indifference Bold"/>
              </a:rPr>
              <a:t>DATA COLLECTION AND OBSERVATIONS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95569" y="3578216"/>
            <a:ext cx="11837126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FFFFFF"/>
                </a:solidFill>
                <a:latin typeface="Glacial Indifference Bold"/>
              </a:rPr>
              <a:t>PROCESS FLOW DIAGRAM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695569" y="4560196"/>
            <a:ext cx="11837126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FFFFFF"/>
                </a:solidFill>
                <a:latin typeface="Glacial Indifference Bold"/>
              </a:rPr>
              <a:t>PERFORMANCE MEASURES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695569" y="5473642"/>
            <a:ext cx="11837126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FFFFFF"/>
                </a:solidFill>
                <a:latin typeface="Glacial Indifference Bold"/>
              </a:rPr>
              <a:t>SIMULATION OUTPUT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695569" y="6368038"/>
            <a:ext cx="11837126" cy="42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23"/>
              </a:lnSpc>
              <a:spcBef>
                <a:spcPct val="0"/>
              </a:spcBef>
            </a:pPr>
            <a:r>
              <a:rPr lang="en-US" sz="3123">
                <a:solidFill>
                  <a:srgbClr val="FFFFFF"/>
                </a:solidFill>
                <a:latin typeface="Glacial Indifference Bold"/>
              </a:rPr>
              <a:t>CONCLUSION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647087" y="-5481643"/>
            <a:ext cx="25052151" cy="11702746"/>
          </a:xfrm>
          <a:custGeom>
            <a:avLst/>
            <a:gdLst/>
            <a:ahLst/>
            <a:cxnLst/>
            <a:rect l="l" t="t" r="r" b="b"/>
            <a:pathLst>
              <a:path w="25052151" h="11702746">
                <a:moveTo>
                  <a:pt x="0" y="11702746"/>
                </a:moveTo>
                <a:lnTo>
                  <a:pt x="25052151" y="11702746"/>
                </a:lnTo>
                <a:lnTo>
                  <a:pt x="25052151" y="0"/>
                </a:lnTo>
                <a:lnTo>
                  <a:pt x="0" y="0"/>
                </a:lnTo>
                <a:lnTo>
                  <a:pt x="0" y="117027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810" b="-554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943678">
            <a:off x="-2615427" y="5750044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924163">
            <a:off x="16104591" y="5892550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3"/>
                </a:lnTo>
                <a:lnTo>
                  <a:pt x="0" y="5099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172901" y="2569210"/>
            <a:ext cx="12301538" cy="623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 spc="664">
                <a:solidFill>
                  <a:srgbClr val="FFFFFF"/>
                </a:solidFill>
                <a:latin typeface="Glacial Indifference Bold"/>
              </a:rPr>
              <a:t>"How can we reduce customer wait times while ensuring a consistently high level of service quality in our organization to enhance customer satisfaction and loyalty?"</a:t>
            </a:r>
          </a:p>
          <a:p>
            <a:pPr marL="0" lvl="0" indent="0">
              <a:lnSpc>
                <a:spcPts val="6160"/>
              </a:lnSpc>
            </a:pPr>
            <a:endParaRPr lang="en-US" sz="4400" spc="664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775037" y="4678874"/>
            <a:ext cx="7591372" cy="5608126"/>
          </a:xfrm>
          <a:custGeom>
            <a:avLst/>
            <a:gdLst/>
            <a:ahLst/>
            <a:cxnLst/>
            <a:rect l="l" t="t" r="r" b="b"/>
            <a:pathLst>
              <a:path w="7591372" h="5608126">
                <a:moveTo>
                  <a:pt x="0" y="0"/>
                </a:moveTo>
                <a:lnTo>
                  <a:pt x="7591372" y="0"/>
                </a:lnTo>
                <a:lnTo>
                  <a:pt x="7591372" y="5608126"/>
                </a:lnTo>
                <a:lnTo>
                  <a:pt x="0" y="5608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4542023" cy="131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25"/>
              </a:lnSpc>
            </a:pPr>
            <a:r>
              <a:rPr lang="en-US" sz="9204" spc="1233">
                <a:solidFill>
                  <a:srgbClr val="FFFFFF"/>
                </a:solidFill>
                <a:latin typeface="Null"/>
              </a:rPr>
              <a:t>BUSINESS PROBLEM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647087" y="-5481643"/>
            <a:ext cx="25052151" cy="11702746"/>
          </a:xfrm>
          <a:custGeom>
            <a:avLst/>
            <a:gdLst/>
            <a:ahLst/>
            <a:cxnLst/>
            <a:rect l="l" t="t" r="r" b="b"/>
            <a:pathLst>
              <a:path w="25052151" h="11702746">
                <a:moveTo>
                  <a:pt x="0" y="11702746"/>
                </a:moveTo>
                <a:lnTo>
                  <a:pt x="25052151" y="11702746"/>
                </a:lnTo>
                <a:lnTo>
                  <a:pt x="25052151" y="0"/>
                </a:lnTo>
                <a:lnTo>
                  <a:pt x="0" y="0"/>
                </a:lnTo>
                <a:lnTo>
                  <a:pt x="0" y="1170274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810" b="-5541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855601" y="3665794"/>
            <a:ext cx="4614709" cy="46147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139826" y="3950026"/>
            <a:ext cx="4046260" cy="404624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9999" r="-4999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58479" y="7451756"/>
            <a:ext cx="3590226" cy="1000589"/>
            <a:chOff x="0" y="0"/>
            <a:chExt cx="1458209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8209" cy="406400"/>
            </a:xfrm>
            <a:custGeom>
              <a:avLst/>
              <a:gdLst/>
              <a:ahLst/>
              <a:cxnLst/>
              <a:rect l="l" t="t" r="r" b="b"/>
              <a:pathLst>
                <a:path w="1458209" h="406400">
                  <a:moveTo>
                    <a:pt x="1255009" y="0"/>
                  </a:moveTo>
                  <a:cubicBezTo>
                    <a:pt x="1367233" y="0"/>
                    <a:pt x="1458209" y="90976"/>
                    <a:pt x="1458209" y="203200"/>
                  </a:cubicBezTo>
                  <a:cubicBezTo>
                    <a:pt x="1458209" y="315424"/>
                    <a:pt x="1367233" y="406400"/>
                    <a:pt x="1255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75982" y="7666158"/>
            <a:ext cx="3355219" cy="624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3"/>
              </a:lnSpc>
              <a:spcBef>
                <a:spcPct val="0"/>
              </a:spcBef>
            </a:pPr>
            <a:r>
              <a:rPr lang="en-US" sz="2443">
                <a:solidFill>
                  <a:srgbClr val="FF66C4"/>
                </a:solidFill>
                <a:latin typeface="Glacial Indifference Bold"/>
              </a:rPr>
              <a:t>COLLECT RELEVANT DATA</a:t>
            </a:r>
          </a:p>
        </p:txBody>
      </p:sp>
      <p:sp>
        <p:nvSpPr>
          <p:cNvPr id="12" name="Freeform 12"/>
          <p:cNvSpPr/>
          <p:nvPr/>
        </p:nvSpPr>
        <p:spPr>
          <a:xfrm rot="1943678">
            <a:off x="-2615427" y="5750044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2924163">
            <a:off x="16104591" y="5892550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3"/>
                </a:lnTo>
                <a:lnTo>
                  <a:pt x="0" y="5099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6835564" y="3665794"/>
            <a:ext cx="4614709" cy="461470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119789" y="3950026"/>
            <a:ext cx="4046260" cy="404624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00" b="-400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38442" y="7451756"/>
            <a:ext cx="3590226" cy="1000589"/>
            <a:chOff x="0" y="0"/>
            <a:chExt cx="1458209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58209" cy="406400"/>
            </a:xfrm>
            <a:custGeom>
              <a:avLst/>
              <a:gdLst/>
              <a:ahLst/>
              <a:cxnLst/>
              <a:rect l="l" t="t" r="r" b="b"/>
              <a:pathLst>
                <a:path w="1458209" h="406400">
                  <a:moveTo>
                    <a:pt x="1255009" y="0"/>
                  </a:moveTo>
                  <a:cubicBezTo>
                    <a:pt x="1367233" y="0"/>
                    <a:pt x="1458209" y="90976"/>
                    <a:pt x="1458209" y="203200"/>
                  </a:cubicBezTo>
                  <a:cubicBezTo>
                    <a:pt x="1458209" y="315424"/>
                    <a:pt x="1367233" y="406400"/>
                    <a:pt x="1255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17690" y="3665794"/>
            <a:ext cx="4614709" cy="461470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E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101914" y="3950026"/>
            <a:ext cx="4046260" cy="4046244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220567" y="7451756"/>
            <a:ext cx="3590226" cy="1000589"/>
            <a:chOff x="0" y="0"/>
            <a:chExt cx="1458209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58209" cy="406400"/>
            </a:xfrm>
            <a:custGeom>
              <a:avLst/>
              <a:gdLst/>
              <a:ahLst/>
              <a:cxnLst/>
              <a:rect l="l" t="t" r="r" b="b"/>
              <a:pathLst>
                <a:path w="1458209" h="406400">
                  <a:moveTo>
                    <a:pt x="1255009" y="0"/>
                  </a:moveTo>
                  <a:cubicBezTo>
                    <a:pt x="1367233" y="0"/>
                    <a:pt x="1458209" y="90976"/>
                    <a:pt x="1458209" y="203200"/>
                  </a:cubicBezTo>
                  <a:cubicBezTo>
                    <a:pt x="1458209" y="315424"/>
                    <a:pt x="1367233" y="406400"/>
                    <a:pt x="1255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408895" y="1114425"/>
            <a:ext cx="11470211" cy="131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25"/>
              </a:lnSpc>
            </a:pPr>
            <a:r>
              <a:rPr lang="en-US" sz="9204" spc="1233">
                <a:solidFill>
                  <a:srgbClr val="FFFFFF"/>
                </a:solidFill>
                <a:latin typeface="Null"/>
              </a:rPr>
              <a:t>OUR TASK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55946" y="7533042"/>
            <a:ext cx="3355219" cy="92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3"/>
              </a:lnSpc>
              <a:spcBef>
                <a:spcPct val="0"/>
              </a:spcBef>
            </a:pPr>
            <a:r>
              <a:rPr lang="en-US" sz="2443">
                <a:solidFill>
                  <a:srgbClr val="FF66C4"/>
                </a:solidFill>
                <a:latin typeface="Glacial Indifference Bold"/>
              </a:rPr>
              <a:t>MODEL ARRIVAL RATE AND SERVICE TIME OF CUSTOMERS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38071" y="7540111"/>
            <a:ext cx="3355219" cy="92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3"/>
              </a:lnSpc>
              <a:spcBef>
                <a:spcPct val="0"/>
              </a:spcBef>
            </a:pPr>
            <a:r>
              <a:rPr lang="en-US" sz="2443">
                <a:solidFill>
                  <a:srgbClr val="FF66C4"/>
                </a:solidFill>
                <a:latin typeface="Glacial Indifference Bold"/>
              </a:rPr>
              <a:t>IDENTIFY PROBABILTY OF ADDING ANOTHER OPERATOR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1412">
            <a:off x="-4699115" y="855186"/>
            <a:ext cx="8344346" cy="9468762"/>
          </a:xfrm>
          <a:custGeom>
            <a:avLst/>
            <a:gdLst/>
            <a:ahLst/>
            <a:cxnLst/>
            <a:rect l="l" t="t" r="r" b="b"/>
            <a:pathLst>
              <a:path w="8344346" h="9468762">
                <a:moveTo>
                  <a:pt x="0" y="0"/>
                </a:moveTo>
                <a:lnTo>
                  <a:pt x="8344346" y="0"/>
                </a:lnTo>
                <a:lnTo>
                  <a:pt x="8344346" y="9468761"/>
                </a:lnTo>
                <a:lnTo>
                  <a:pt x="0" y="9468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3202143">
            <a:off x="13249911" y="-4305354"/>
            <a:ext cx="6635377" cy="9633941"/>
          </a:xfrm>
          <a:custGeom>
            <a:avLst/>
            <a:gdLst/>
            <a:ahLst/>
            <a:cxnLst/>
            <a:rect l="l" t="t" r="r" b="b"/>
            <a:pathLst>
              <a:path w="6635377" h="9633941">
                <a:moveTo>
                  <a:pt x="0" y="0"/>
                </a:moveTo>
                <a:lnTo>
                  <a:pt x="6635378" y="0"/>
                </a:lnTo>
                <a:lnTo>
                  <a:pt x="6635378" y="9633941"/>
                </a:lnTo>
                <a:lnTo>
                  <a:pt x="0" y="963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937413" y="6638938"/>
            <a:ext cx="4256234" cy="4475963"/>
          </a:xfrm>
          <a:custGeom>
            <a:avLst/>
            <a:gdLst/>
            <a:ahLst/>
            <a:cxnLst/>
            <a:rect l="l" t="t" r="r" b="b"/>
            <a:pathLst>
              <a:path w="4256234" h="4475963">
                <a:moveTo>
                  <a:pt x="0" y="0"/>
                </a:moveTo>
                <a:lnTo>
                  <a:pt x="4256234" y="0"/>
                </a:lnTo>
                <a:lnTo>
                  <a:pt x="4256234" y="4475964"/>
                </a:lnTo>
                <a:lnTo>
                  <a:pt x="0" y="44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3845572" y="3207188"/>
            <a:ext cx="10596857" cy="3431751"/>
            <a:chOff x="0" y="0"/>
            <a:chExt cx="125491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917" cy="406400"/>
            </a:xfrm>
            <a:custGeom>
              <a:avLst/>
              <a:gdLst/>
              <a:ahLst/>
              <a:cxnLst/>
              <a:rect l="l" t="t" r="r" b="b"/>
              <a:pathLst>
                <a:path w="1254917" h="406400">
                  <a:moveTo>
                    <a:pt x="1051717" y="0"/>
                  </a:moveTo>
                  <a:cubicBezTo>
                    <a:pt x="1163941" y="0"/>
                    <a:pt x="1254917" y="90976"/>
                    <a:pt x="1254917" y="203200"/>
                  </a:cubicBezTo>
                  <a:cubicBezTo>
                    <a:pt x="1254917" y="315424"/>
                    <a:pt x="1163941" y="406400"/>
                    <a:pt x="10517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00631" y="1162050"/>
            <a:ext cx="12886738" cy="191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40"/>
              </a:lnSpc>
              <a:spcBef>
                <a:spcPct val="0"/>
              </a:spcBef>
            </a:pPr>
            <a:r>
              <a:rPr lang="en-US" sz="7340" spc="1108">
                <a:solidFill>
                  <a:srgbClr val="FFFFFF"/>
                </a:solidFill>
                <a:latin typeface="Sifonn"/>
              </a:rPr>
              <a:t>DATA COLLECTION AND OBSERVATIONS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-1930352" y="-1075200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3"/>
                </a:lnTo>
                <a:lnTo>
                  <a:pt x="0" y="50999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5062104">
            <a:off x="15132391" y="6375371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280628" y="2309628"/>
            <a:ext cx="2802052" cy="7977372"/>
          </a:xfrm>
          <a:custGeom>
            <a:avLst/>
            <a:gdLst/>
            <a:ahLst/>
            <a:cxnLst/>
            <a:rect l="l" t="t" r="r" b="b"/>
            <a:pathLst>
              <a:path w="2802052" h="7977372">
                <a:moveTo>
                  <a:pt x="0" y="0"/>
                </a:moveTo>
                <a:lnTo>
                  <a:pt x="2802052" y="0"/>
                </a:lnTo>
                <a:lnTo>
                  <a:pt x="2802052" y="7977372"/>
                </a:lnTo>
                <a:lnTo>
                  <a:pt x="0" y="7977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4873897" y="3924875"/>
            <a:ext cx="8540206" cy="192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19"/>
              </a:lnSpc>
              <a:spcBef>
                <a:spcPct val="0"/>
              </a:spcBef>
            </a:pPr>
            <a:r>
              <a:rPr lang="en-US" sz="14419">
                <a:solidFill>
                  <a:srgbClr val="BC91DC"/>
                </a:solidFill>
                <a:latin typeface="League Spartan"/>
              </a:rPr>
              <a:t>70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6127" y="5656242"/>
            <a:ext cx="9415746" cy="53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99"/>
              </a:lnSpc>
              <a:spcBef>
                <a:spcPct val="0"/>
              </a:spcBef>
            </a:pPr>
            <a:r>
              <a:rPr lang="en-US" sz="3999" spc="943">
                <a:solidFill>
                  <a:srgbClr val="FF66C4"/>
                </a:solidFill>
                <a:latin typeface="Sifonn"/>
              </a:rPr>
              <a:t>ORDERS IN 2 HOURS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51070" y="7281352"/>
            <a:ext cx="11185859" cy="273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Glacial Indifference"/>
              </a:rPr>
              <a:t>Data was gathered from 7:00 a.m. to 9:00 </a:t>
            </a:r>
            <a:r>
              <a:rPr lang="en-US" sz="2599" dirty="0" err="1">
                <a:solidFill>
                  <a:srgbClr val="FFFFFF"/>
                </a:solidFill>
                <a:latin typeface="Glacial Indifference"/>
              </a:rPr>
              <a:t>a.m</a:t>
            </a:r>
            <a:r>
              <a:rPr lang="en-US" sz="2599" dirty="0">
                <a:solidFill>
                  <a:srgbClr val="FFFFFF"/>
                </a:solidFill>
                <a:latin typeface="Glacial Indifference"/>
              </a:rPr>
              <a:t> in the morning </a:t>
            </a:r>
            <a:r>
              <a:rPr lang="en-US" sz="2599" dirty="0" err="1">
                <a:solidFill>
                  <a:srgbClr val="FFFFFF"/>
                </a:solidFill>
                <a:latin typeface="Glacial Indifference"/>
              </a:rPr>
              <a:t>totalling</a:t>
            </a:r>
            <a:r>
              <a:rPr lang="en-US" sz="2599" dirty="0">
                <a:solidFill>
                  <a:srgbClr val="FFFFFF"/>
                </a:solidFill>
                <a:latin typeface="Glacial Indifference"/>
              </a:rPr>
              <a:t> to 70 observations consisting of 36 for Walk In observations and 34 for Drive Thru Observations. We have collected arrival, order placing and service time for both walk-in and drive thru. </a:t>
            </a:r>
          </a:p>
          <a:p>
            <a:pPr algn="ctr">
              <a:lnSpc>
                <a:spcPts val="3639"/>
              </a:lnSpc>
            </a:pPr>
            <a:endParaRPr lang="en-US" sz="2599" dirty="0">
              <a:solidFill>
                <a:srgbClr val="FFFFFF"/>
              </a:solidFill>
              <a:latin typeface="Glacial Indifference"/>
            </a:endParaRPr>
          </a:p>
          <a:p>
            <a:pPr algn="ctr">
              <a:lnSpc>
                <a:spcPts val="3639"/>
              </a:lnSpc>
            </a:pPr>
            <a:endParaRPr lang="en-US" sz="2599" dirty="0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100" y="5900256"/>
            <a:ext cx="3782029" cy="3283282"/>
          </a:xfrm>
          <a:custGeom>
            <a:avLst/>
            <a:gdLst/>
            <a:ahLst/>
            <a:cxnLst/>
            <a:rect l="l" t="t" r="r" b="b"/>
            <a:pathLst>
              <a:path w="3782029" h="3283282">
                <a:moveTo>
                  <a:pt x="0" y="0"/>
                </a:moveTo>
                <a:lnTo>
                  <a:pt x="3782029" y="0"/>
                </a:lnTo>
                <a:lnTo>
                  <a:pt x="3782029" y="3283282"/>
                </a:lnTo>
                <a:lnTo>
                  <a:pt x="0" y="3283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0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19100" y="1028700"/>
            <a:ext cx="3887060" cy="3484695"/>
          </a:xfrm>
          <a:custGeom>
            <a:avLst/>
            <a:gdLst/>
            <a:ahLst/>
            <a:cxnLst/>
            <a:rect l="l" t="t" r="r" b="b"/>
            <a:pathLst>
              <a:path w="3887060" h="3484695">
                <a:moveTo>
                  <a:pt x="0" y="0"/>
                </a:moveTo>
                <a:lnTo>
                  <a:pt x="3887060" y="0"/>
                </a:lnTo>
                <a:lnTo>
                  <a:pt x="3887060" y="3484695"/>
                </a:lnTo>
                <a:lnTo>
                  <a:pt x="0" y="3484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971" r="-383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535234" y="1035307"/>
            <a:ext cx="3957957" cy="3478088"/>
          </a:xfrm>
          <a:custGeom>
            <a:avLst/>
            <a:gdLst/>
            <a:ahLst/>
            <a:cxnLst/>
            <a:rect l="l" t="t" r="r" b="b"/>
            <a:pathLst>
              <a:path w="3957957" h="3478088">
                <a:moveTo>
                  <a:pt x="0" y="0"/>
                </a:moveTo>
                <a:lnTo>
                  <a:pt x="3957957" y="0"/>
                </a:lnTo>
                <a:lnTo>
                  <a:pt x="3957957" y="3478088"/>
                </a:lnTo>
                <a:lnTo>
                  <a:pt x="0" y="347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434856" y="5900256"/>
            <a:ext cx="4443537" cy="3283282"/>
          </a:xfrm>
          <a:custGeom>
            <a:avLst/>
            <a:gdLst/>
            <a:ahLst/>
            <a:cxnLst/>
            <a:rect l="l" t="t" r="r" b="b"/>
            <a:pathLst>
              <a:path w="4443537" h="3283282">
                <a:moveTo>
                  <a:pt x="0" y="0"/>
                </a:moveTo>
                <a:lnTo>
                  <a:pt x="4443537" y="0"/>
                </a:lnTo>
                <a:lnTo>
                  <a:pt x="4443537" y="3283282"/>
                </a:lnTo>
                <a:lnTo>
                  <a:pt x="0" y="3283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097468" y="5900256"/>
            <a:ext cx="4483162" cy="3358044"/>
          </a:xfrm>
          <a:custGeom>
            <a:avLst/>
            <a:gdLst/>
            <a:ahLst/>
            <a:cxnLst/>
            <a:rect l="l" t="t" r="r" b="b"/>
            <a:pathLst>
              <a:path w="4483162" h="3358044">
                <a:moveTo>
                  <a:pt x="0" y="0"/>
                </a:moveTo>
                <a:lnTo>
                  <a:pt x="4483162" y="0"/>
                </a:lnTo>
                <a:lnTo>
                  <a:pt x="4483162" y="3358044"/>
                </a:lnTo>
                <a:lnTo>
                  <a:pt x="0" y="3358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708709" y="5900256"/>
            <a:ext cx="4272224" cy="3283282"/>
          </a:xfrm>
          <a:custGeom>
            <a:avLst/>
            <a:gdLst/>
            <a:ahLst/>
            <a:cxnLst/>
            <a:rect l="l" t="t" r="r" b="b"/>
            <a:pathLst>
              <a:path w="4272224" h="3283282">
                <a:moveTo>
                  <a:pt x="0" y="0"/>
                </a:moveTo>
                <a:lnTo>
                  <a:pt x="4272224" y="0"/>
                </a:lnTo>
                <a:lnTo>
                  <a:pt x="4272224" y="3283282"/>
                </a:lnTo>
                <a:lnTo>
                  <a:pt x="0" y="3283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34" r="-12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642330" y="1028700"/>
            <a:ext cx="4658052" cy="3484695"/>
          </a:xfrm>
          <a:custGeom>
            <a:avLst/>
            <a:gdLst/>
            <a:ahLst/>
            <a:cxnLst/>
            <a:rect l="l" t="t" r="r" b="b"/>
            <a:pathLst>
              <a:path w="4658052" h="3484695">
                <a:moveTo>
                  <a:pt x="0" y="0"/>
                </a:moveTo>
                <a:lnTo>
                  <a:pt x="4658052" y="0"/>
                </a:lnTo>
                <a:lnTo>
                  <a:pt x="4658052" y="3484695"/>
                </a:lnTo>
                <a:lnTo>
                  <a:pt x="0" y="3484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279" r="-27730" b="-451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370144" y="1035307"/>
            <a:ext cx="4707700" cy="3463228"/>
          </a:xfrm>
          <a:custGeom>
            <a:avLst/>
            <a:gdLst/>
            <a:ahLst/>
            <a:cxnLst/>
            <a:rect l="l" t="t" r="r" b="b"/>
            <a:pathLst>
              <a:path w="4707700" h="3463228">
                <a:moveTo>
                  <a:pt x="0" y="0"/>
                </a:moveTo>
                <a:lnTo>
                  <a:pt x="4707700" y="0"/>
                </a:lnTo>
                <a:lnTo>
                  <a:pt x="4707700" y="3463228"/>
                </a:lnTo>
                <a:lnTo>
                  <a:pt x="0" y="3463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7403" b="-538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3236032">
            <a:off x="3372969" y="4839050"/>
            <a:ext cx="1512392" cy="690029"/>
          </a:xfrm>
          <a:custGeom>
            <a:avLst/>
            <a:gdLst/>
            <a:ahLst/>
            <a:cxnLst/>
            <a:rect l="l" t="t" r="r" b="b"/>
            <a:pathLst>
              <a:path w="1512392" h="690029">
                <a:moveTo>
                  <a:pt x="0" y="0"/>
                </a:moveTo>
                <a:lnTo>
                  <a:pt x="1512392" y="0"/>
                </a:lnTo>
                <a:lnTo>
                  <a:pt x="1512392" y="690029"/>
                </a:lnTo>
                <a:lnTo>
                  <a:pt x="0" y="690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857154">
            <a:off x="3791549" y="263912"/>
            <a:ext cx="1286614" cy="940398"/>
          </a:xfrm>
          <a:custGeom>
            <a:avLst/>
            <a:gdLst/>
            <a:ahLst/>
            <a:cxnLst/>
            <a:rect l="l" t="t" r="r" b="b"/>
            <a:pathLst>
              <a:path w="1286614" h="940398">
                <a:moveTo>
                  <a:pt x="0" y="0"/>
                </a:moveTo>
                <a:lnTo>
                  <a:pt x="1286614" y="0"/>
                </a:lnTo>
                <a:lnTo>
                  <a:pt x="1286614" y="940398"/>
                </a:lnTo>
                <a:lnTo>
                  <a:pt x="0" y="940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1857154">
            <a:off x="8088647" y="429785"/>
            <a:ext cx="1323858" cy="967620"/>
          </a:xfrm>
          <a:custGeom>
            <a:avLst/>
            <a:gdLst/>
            <a:ahLst/>
            <a:cxnLst/>
            <a:rect l="l" t="t" r="r" b="b"/>
            <a:pathLst>
              <a:path w="1323858" h="967620">
                <a:moveTo>
                  <a:pt x="0" y="0"/>
                </a:moveTo>
                <a:lnTo>
                  <a:pt x="1323858" y="0"/>
                </a:lnTo>
                <a:lnTo>
                  <a:pt x="1323858" y="967620"/>
                </a:lnTo>
                <a:lnTo>
                  <a:pt x="0" y="9676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857154">
            <a:off x="12877363" y="429785"/>
            <a:ext cx="1323858" cy="967620"/>
          </a:xfrm>
          <a:custGeom>
            <a:avLst/>
            <a:gdLst/>
            <a:ahLst/>
            <a:cxnLst/>
            <a:rect l="l" t="t" r="r" b="b"/>
            <a:pathLst>
              <a:path w="1323858" h="967620">
                <a:moveTo>
                  <a:pt x="0" y="0"/>
                </a:moveTo>
                <a:lnTo>
                  <a:pt x="1323857" y="0"/>
                </a:lnTo>
                <a:lnTo>
                  <a:pt x="1323857" y="967620"/>
                </a:lnTo>
                <a:lnTo>
                  <a:pt x="0" y="9676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1901719" flipV="1">
            <a:off x="4100378" y="9181187"/>
            <a:ext cx="1005717" cy="735087"/>
          </a:xfrm>
          <a:custGeom>
            <a:avLst/>
            <a:gdLst/>
            <a:ahLst/>
            <a:cxnLst/>
            <a:rect l="l" t="t" r="r" b="b"/>
            <a:pathLst>
              <a:path w="1005717" h="735087">
                <a:moveTo>
                  <a:pt x="0" y="735087"/>
                </a:moveTo>
                <a:lnTo>
                  <a:pt x="1005716" y="735087"/>
                </a:lnTo>
                <a:lnTo>
                  <a:pt x="1005716" y="0"/>
                </a:lnTo>
                <a:lnTo>
                  <a:pt x="0" y="0"/>
                </a:lnTo>
                <a:lnTo>
                  <a:pt x="0" y="73508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1901719" flipV="1">
            <a:off x="8427789" y="9066368"/>
            <a:ext cx="1082941" cy="791532"/>
          </a:xfrm>
          <a:custGeom>
            <a:avLst/>
            <a:gdLst/>
            <a:ahLst/>
            <a:cxnLst/>
            <a:rect l="l" t="t" r="r" b="b"/>
            <a:pathLst>
              <a:path w="1082941" h="791532">
                <a:moveTo>
                  <a:pt x="0" y="791532"/>
                </a:moveTo>
                <a:lnTo>
                  <a:pt x="1082941" y="791532"/>
                </a:lnTo>
                <a:lnTo>
                  <a:pt x="1082941" y="0"/>
                </a:lnTo>
                <a:lnTo>
                  <a:pt x="0" y="0"/>
                </a:lnTo>
                <a:lnTo>
                  <a:pt x="0" y="79153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1901719" flipV="1">
            <a:off x="13118679" y="8975164"/>
            <a:ext cx="1180060" cy="862517"/>
          </a:xfrm>
          <a:custGeom>
            <a:avLst/>
            <a:gdLst/>
            <a:ahLst/>
            <a:cxnLst/>
            <a:rect l="l" t="t" r="r" b="b"/>
            <a:pathLst>
              <a:path w="1180060" h="862517">
                <a:moveTo>
                  <a:pt x="0" y="862516"/>
                </a:moveTo>
                <a:lnTo>
                  <a:pt x="1180060" y="862516"/>
                </a:lnTo>
                <a:lnTo>
                  <a:pt x="1180060" y="0"/>
                </a:lnTo>
                <a:lnTo>
                  <a:pt x="0" y="0"/>
                </a:lnTo>
                <a:lnTo>
                  <a:pt x="0" y="86251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276057" y="4441385"/>
            <a:ext cx="4106777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Walkin Entrance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34856" y="4456245"/>
            <a:ext cx="4106777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Walkin Order place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93656" y="4471105"/>
            <a:ext cx="4106777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Walkin Pickup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31046" y="4471105"/>
            <a:ext cx="4106777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Exit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9100" y="9126388"/>
            <a:ext cx="3384598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Drive-thru Entrance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13512" y="9126388"/>
            <a:ext cx="2749465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Drive-thru Billing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91394" y="9218127"/>
            <a:ext cx="3035215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Drive-thru pickup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00957" y="9218127"/>
            <a:ext cx="410677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Exit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1412">
            <a:off x="16018071" y="5907041"/>
            <a:ext cx="5125760" cy="5816466"/>
          </a:xfrm>
          <a:custGeom>
            <a:avLst/>
            <a:gdLst/>
            <a:ahLst/>
            <a:cxnLst/>
            <a:rect l="l" t="t" r="r" b="b"/>
            <a:pathLst>
              <a:path w="5125760" h="5816466">
                <a:moveTo>
                  <a:pt x="0" y="0"/>
                </a:moveTo>
                <a:lnTo>
                  <a:pt x="5125760" y="0"/>
                </a:lnTo>
                <a:lnTo>
                  <a:pt x="5125760" y="5816466"/>
                </a:lnTo>
                <a:lnTo>
                  <a:pt x="0" y="581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298377" y="-50210"/>
            <a:ext cx="2654154" cy="6293688"/>
          </a:xfrm>
          <a:custGeom>
            <a:avLst/>
            <a:gdLst/>
            <a:ahLst/>
            <a:cxnLst/>
            <a:rect l="l" t="t" r="r" b="b"/>
            <a:pathLst>
              <a:path w="2654154" h="6293688">
                <a:moveTo>
                  <a:pt x="0" y="0"/>
                </a:moveTo>
                <a:lnTo>
                  <a:pt x="2654154" y="0"/>
                </a:lnTo>
                <a:lnTo>
                  <a:pt x="2654154" y="6293688"/>
                </a:lnTo>
                <a:lnTo>
                  <a:pt x="0" y="62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17225" b="-330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943678">
            <a:off x="15551112" y="-1330693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427" r="427"/>
          <a:stretch>
            <a:fillRect/>
          </a:stretch>
        </p:blipFill>
        <p:spPr>
          <a:xfrm>
            <a:off x="1028700" y="2485340"/>
            <a:ext cx="16230600" cy="63299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76325"/>
            <a:ext cx="16401295" cy="90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5"/>
              </a:lnSpc>
            </a:pPr>
            <a:r>
              <a:rPr lang="en-US" sz="6305" spc="844">
                <a:solidFill>
                  <a:srgbClr val="FFFFFF"/>
                </a:solidFill>
                <a:latin typeface="Null"/>
              </a:rPr>
              <a:t>ORIGINAL SIMULATION MODEL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1412">
            <a:off x="16018071" y="5907041"/>
            <a:ext cx="5125760" cy="5816466"/>
          </a:xfrm>
          <a:custGeom>
            <a:avLst/>
            <a:gdLst/>
            <a:ahLst/>
            <a:cxnLst/>
            <a:rect l="l" t="t" r="r" b="b"/>
            <a:pathLst>
              <a:path w="5125760" h="5816466">
                <a:moveTo>
                  <a:pt x="0" y="0"/>
                </a:moveTo>
                <a:lnTo>
                  <a:pt x="5125760" y="0"/>
                </a:lnTo>
                <a:lnTo>
                  <a:pt x="5125760" y="5816466"/>
                </a:lnTo>
                <a:lnTo>
                  <a:pt x="0" y="581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298377" y="-50210"/>
            <a:ext cx="2654154" cy="6293688"/>
          </a:xfrm>
          <a:custGeom>
            <a:avLst/>
            <a:gdLst/>
            <a:ahLst/>
            <a:cxnLst/>
            <a:rect l="l" t="t" r="r" b="b"/>
            <a:pathLst>
              <a:path w="2654154" h="6293688">
                <a:moveTo>
                  <a:pt x="0" y="0"/>
                </a:moveTo>
                <a:lnTo>
                  <a:pt x="2654154" y="0"/>
                </a:lnTo>
                <a:lnTo>
                  <a:pt x="2654154" y="6293688"/>
                </a:lnTo>
                <a:lnTo>
                  <a:pt x="0" y="62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17225" b="-330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943678">
            <a:off x="15551112" y="-1330693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450" r="450"/>
          <a:stretch>
            <a:fillRect/>
          </a:stretch>
        </p:blipFill>
        <p:spPr>
          <a:xfrm>
            <a:off x="1028700" y="2566392"/>
            <a:ext cx="16230600" cy="60053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76325"/>
            <a:ext cx="16401295" cy="90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5"/>
              </a:lnSpc>
            </a:pPr>
            <a:r>
              <a:rPr lang="en-US" sz="6305" spc="844">
                <a:solidFill>
                  <a:srgbClr val="FFFFFF"/>
                </a:solidFill>
                <a:latin typeface="Null"/>
              </a:rPr>
              <a:t>PROPOSED SIMULATION MODEL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1412">
            <a:off x="16018071" y="5907041"/>
            <a:ext cx="5125760" cy="5816466"/>
          </a:xfrm>
          <a:custGeom>
            <a:avLst/>
            <a:gdLst/>
            <a:ahLst/>
            <a:cxnLst/>
            <a:rect l="l" t="t" r="r" b="b"/>
            <a:pathLst>
              <a:path w="5125760" h="5816466">
                <a:moveTo>
                  <a:pt x="0" y="0"/>
                </a:moveTo>
                <a:lnTo>
                  <a:pt x="5125760" y="0"/>
                </a:lnTo>
                <a:lnTo>
                  <a:pt x="5125760" y="5816466"/>
                </a:lnTo>
                <a:lnTo>
                  <a:pt x="0" y="5816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298377" y="-50210"/>
            <a:ext cx="2654154" cy="6293688"/>
          </a:xfrm>
          <a:custGeom>
            <a:avLst/>
            <a:gdLst/>
            <a:ahLst/>
            <a:cxnLst/>
            <a:rect l="l" t="t" r="r" b="b"/>
            <a:pathLst>
              <a:path w="2654154" h="6293688">
                <a:moveTo>
                  <a:pt x="0" y="0"/>
                </a:moveTo>
                <a:lnTo>
                  <a:pt x="2654154" y="0"/>
                </a:lnTo>
                <a:lnTo>
                  <a:pt x="2654154" y="6293688"/>
                </a:lnTo>
                <a:lnTo>
                  <a:pt x="0" y="629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17225" b="-330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943678">
            <a:off x="15551112" y="-1330693"/>
            <a:ext cx="4366818" cy="5099933"/>
          </a:xfrm>
          <a:custGeom>
            <a:avLst/>
            <a:gdLst/>
            <a:ahLst/>
            <a:cxnLst/>
            <a:rect l="l" t="t" r="r" b="b"/>
            <a:pathLst>
              <a:path w="4366818" h="5099933">
                <a:moveTo>
                  <a:pt x="0" y="0"/>
                </a:moveTo>
                <a:lnTo>
                  <a:pt x="4366818" y="0"/>
                </a:lnTo>
                <a:lnTo>
                  <a:pt x="4366818" y="5099934"/>
                </a:lnTo>
                <a:lnTo>
                  <a:pt x="0" y="509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280901" y="1995429"/>
            <a:ext cx="11726198" cy="7774700"/>
          </a:xfrm>
          <a:custGeom>
            <a:avLst/>
            <a:gdLst/>
            <a:ahLst/>
            <a:cxnLst/>
            <a:rect l="l" t="t" r="r" b="b"/>
            <a:pathLst>
              <a:path w="11726198" h="7774700">
                <a:moveTo>
                  <a:pt x="0" y="0"/>
                </a:moveTo>
                <a:lnTo>
                  <a:pt x="11726198" y="0"/>
                </a:lnTo>
                <a:lnTo>
                  <a:pt x="11726198" y="7774700"/>
                </a:lnTo>
                <a:lnTo>
                  <a:pt x="0" y="7774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624400"/>
            <a:ext cx="16589898" cy="118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25"/>
              </a:lnSpc>
            </a:pPr>
            <a:r>
              <a:rPr lang="en-US" sz="8205" spc="1099">
                <a:solidFill>
                  <a:srgbClr val="FFFFFF"/>
                </a:solidFill>
                <a:latin typeface="Null"/>
              </a:rPr>
              <a:t>PERFORMANCE MEASURE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197</Words>
  <Application>Microsoft Office PowerPoint</Application>
  <PresentationFormat>Custom</PresentationFormat>
  <Paragraphs>37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Glacial Indifference Bold</vt:lpstr>
      <vt:lpstr>League Spartan</vt:lpstr>
      <vt:lpstr>Null</vt:lpstr>
      <vt:lpstr>Calibri</vt:lpstr>
      <vt:lpstr>Arial</vt:lpstr>
      <vt:lpstr>Sifonn</vt:lpstr>
      <vt:lpstr>Canva Sans Bold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dunkin donuts</dc:title>
  <dc:creator>Goutham Yallapu</dc:creator>
  <cp:lastModifiedBy>Goutham Yallapu</cp:lastModifiedBy>
  <cp:revision>3</cp:revision>
  <dcterms:created xsi:type="dcterms:W3CDTF">2006-08-16T00:00:00Z</dcterms:created>
  <dcterms:modified xsi:type="dcterms:W3CDTF">2023-10-10T03:39:12Z</dcterms:modified>
  <dc:identifier>DAFwiUQSTnI</dc:identifier>
</cp:coreProperties>
</file>